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57" r:id="rId5"/>
    <p:sldId id="272" r:id="rId6"/>
    <p:sldId id="290" r:id="rId7"/>
    <p:sldId id="258" r:id="rId8"/>
    <p:sldId id="259" r:id="rId9"/>
    <p:sldId id="286" r:id="rId10"/>
    <p:sldId id="263" r:id="rId11"/>
    <p:sldId id="287" r:id="rId12"/>
    <p:sldId id="271" r:id="rId13"/>
    <p:sldId id="289" r:id="rId14"/>
    <p:sldId id="270" r:id="rId15"/>
    <p:sldId id="264" r:id="rId16"/>
    <p:sldId id="288" r:id="rId17"/>
    <p:sldId id="307" r:id="rId18"/>
    <p:sldId id="308" r:id="rId19"/>
    <p:sldId id="265" r:id="rId20"/>
    <p:sldId id="292" r:id="rId21"/>
    <p:sldId id="269" r:id="rId22"/>
    <p:sldId id="291" r:id="rId23"/>
    <p:sldId id="293" r:id="rId24"/>
    <p:sldId id="294" r:id="rId25"/>
    <p:sldId id="266" r:id="rId26"/>
    <p:sldId id="267" r:id="rId27"/>
    <p:sldId id="268" r:id="rId28"/>
    <p:sldId id="297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73" r:id="rId38"/>
    <p:sldId id="274" r:id="rId39"/>
    <p:sldId id="285" r:id="rId40"/>
    <p:sldId id="296" r:id="rId41"/>
    <p:sldId id="298" r:id="rId42"/>
    <p:sldId id="284" r:id="rId43"/>
    <p:sldId id="300" r:id="rId44"/>
    <p:sldId id="301" r:id="rId45"/>
    <p:sldId id="295" r:id="rId46"/>
    <p:sldId id="302" r:id="rId47"/>
    <p:sldId id="299" r:id="rId48"/>
    <p:sldId id="304" r:id="rId49"/>
    <p:sldId id="305" r:id="rId50"/>
    <p:sldId id="30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45"/>
    <p:restoredTop sz="94694"/>
  </p:normalViewPr>
  <p:slideViewPr>
    <p:cSldViewPr snapToGrid="0" snapToObjects="1">
      <p:cViewPr varScale="1">
        <p:scale>
          <a:sx n="88" d="100"/>
          <a:sy n="88" d="100"/>
        </p:scale>
        <p:origin x="200" y="10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71DD-889F-BF4D-BAB5-4EB404367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7D17-7D60-1A4A-9D99-95080372E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35C6-D818-BC43-B13D-C9F1A5EF6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9F813-050D-7343-8151-B7E18197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F9F17-3459-2E48-8F1D-39EAAA75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0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FC18-8EFF-194C-8273-323B5397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AF700-E667-BC40-A2E4-227491AB6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6E031-7A3C-9C4D-A7EF-489DC394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8499-CF9F-434D-B269-5492CABC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E894-8393-564C-832A-D849D774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0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B065C1-59D4-7D4A-8E79-06F5B7B0C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CEC55-1ABB-4641-ACB2-6A6E26D09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BCF64-8D7D-9649-9187-4C3561AE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8BACB-D5D2-8842-A417-25DD1C1D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FA5AE-F156-414B-B4C3-64F4EFFA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6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26CC-B1CE-D546-99AE-EE3979F3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95307-8B56-A040-B3C4-4AA2AD62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10D51-7424-0648-B997-BC0C9973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F917D-B29D-7446-9699-FB31A344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690DA-C31E-2048-9D4B-0356B161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7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CBF3-E592-0840-A1D3-0828EFC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A1B5-504B-954A-BBB2-E4CE19E4A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25475-A138-0B4F-BC65-44E47938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1FA39-AFC1-ED41-BD87-D165990A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887CB-BB86-A746-B900-AEF1ED34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2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5AFD-C389-4545-9670-9325FABC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F483-C93D-E341-AC8B-03A60D34E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1D7DC-B3C5-9949-BBC6-BA3EDB3A9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2771F-F7EF-7642-863F-5C2BDC54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04E5F-4852-3949-98BD-94D65F58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70348-E41B-AE42-A2EC-35AC07FA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997D-763F-1E4B-B475-269ACDC7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A73EC-2655-8242-9189-52F5E3C5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9B65-716F-1648-85EF-B0A1FC9A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C06E8-C429-5A46-91E7-49B077D0F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C3EAD-E2A3-A748-963D-D96751638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795674-10A4-A24F-922F-696ABAA1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150A0-82F1-5745-8A44-44018F2A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8CDA7-47F6-494F-9275-337D87C2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DE47-5F2D-DA40-A0DC-FA93DD8E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7374A-4432-5D48-8AC6-500B5AE0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59955-4BB4-EC4F-A40F-749E4617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288FF-277F-BE4F-8788-452610E6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F1573-8579-6944-9EAF-B895436D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C545B-E9B1-AC45-98F6-61FDE0DF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A3665-338C-A143-8CC4-5F8EAD7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1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7E72-C185-504D-9F0C-76022805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5761E-F024-424D-8227-72984E3E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D9FE-AA57-524F-A6E4-B55466ADD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E3EB2-6B5B-6547-A474-95420CE5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46B61-BB7E-234C-B240-6D9127D1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F5316-1311-0C4A-BA0C-54361738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5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74B9-45FB-4248-9839-5563A107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ED6AA-641D-2F41-A55B-69ADE942F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E5F0-7D87-1341-B905-DDF76606A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99AE3-FFD8-0A4E-87AE-7B5AE0B76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3DB89-B722-A545-A685-7096BC55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2D6C6-77E4-B84A-9B15-C58DAE43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ED382-78F8-A349-AC66-5F405903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FB1F-7177-A64D-8BD2-210019387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6B6CF-DDCF-8B4D-9C64-8CC8760EA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ACE28-F9C0-D84F-A772-51FE2E8F9F5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3A16B-B6E5-4245-92BE-7433867C2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F3C93-72E5-7B44-A9C7-87905F008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typeform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image" Target="../media/image3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C83D-3772-C744-BDF1-8C1E09A40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Automated Business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E8132-7979-A243-8E09-AAAB9564F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Turning data collection into an experience. </a:t>
            </a:r>
          </a:p>
          <a:p>
            <a:r>
              <a:rPr lang="en-US" dirty="0"/>
              <a:t>Online Forms and Custom Integration into your business process.</a:t>
            </a:r>
          </a:p>
          <a:p>
            <a:endParaRPr lang="en-US" dirty="0"/>
          </a:p>
          <a:p>
            <a:r>
              <a:rPr lang="en-US" sz="4800" b="1" dirty="0"/>
              <a:t>https://</a:t>
            </a:r>
            <a:r>
              <a:rPr lang="en-US" sz="4800" b="1" dirty="0" err="1"/>
              <a:t>zalmellctraining.wordpress.com</a:t>
            </a:r>
            <a:r>
              <a:rPr lang="en-US" sz="4800" b="1" dirty="0"/>
              <a:t>/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2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83E09D-904D-2D44-AF63-916F64B1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52" y="1421028"/>
            <a:ext cx="8484064" cy="4803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B2171-60FA-554B-B5A1-9DDA74E98D44}"/>
              </a:ext>
            </a:extLst>
          </p:cNvPr>
          <p:cNvSpPr txBox="1"/>
          <p:nvPr/>
        </p:nvSpPr>
        <p:spPr>
          <a:xfrm>
            <a:off x="3188044" y="448829"/>
            <a:ext cx="661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Automating Knowledge Management</a:t>
            </a:r>
          </a:p>
        </p:txBody>
      </p:sp>
    </p:spTree>
    <p:extLst>
      <p:ext uri="{BB962C8B-B14F-4D97-AF65-F5344CB8AC3E}">
        <p14:creationId xmlns:p14="http://schemas.microsoft.com/office/powerpoint/2010/main" val="376666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1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2" y="2425334"/>
            <a:ext cx="1151548" cy="12257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358152" y="2163171"/>
            <a:ext cx="1796844" cy="1614456"/>
            <a:chOff x="7122421" y="2200467"/>
            <a:chExt cx="1796844" cy="1614456"/>
          </a:xfrm>
        </p:grpSpPr>
        <p:sp>
          <p:nvSpPr>
            <p:cNvPr id="4" name="Rounded Rectangle 3"/>
            <p:cNvSpPr/>
            <p:nvPr/>
          </p:nvSpPr>
          <p:spPr>
            <a:xfrm>
              <a:off x="7122421" y="2200467"/>
              <a:ext cx="1796844" cy="161445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22421" y="2303648"/>
              <a:ext cx="167414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Automated</a:t>
              </a:r>
            </a:p>
            <a:p>
              <a:pPr algn="ctr"/>
              <a:r>
                <a:rPr lang="en-US" dirty="0"/>
                <a:t>Comprehension</a:t>
              </a:r>
            </a:p>
            <a:p>
              <a:pPr algn="ctr"/>
              <a:r>
                <a:rPr lang="en-US" dirty="0"/>
                <a:t>and</a:t>
              </a:r>
            </a:p>
            <a:p>
              <a:pPr algn="ctr"/>
              <a:r>
                <a:rPr lang="en-US" dirty="0"/>
                <a:t>Response </a:t>
              </a:r>
            </a:p>
            <a:p>
              <a:pPr algn="ctr"/>
              <a:r>
                <a:rPr lang="en-US" dirty="0"/>
                <a:t>System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80678" y="2200467"/>
            <a:ext cx="1786806" cy="1594970"/>
            <a:chOff x="2643292" y="2200467"/>
            <a:chExt cx="1786806" cy="1594970"/>
          </a:xfrm>
        </p:grpSpPr>
        <p:sp>
          <p:nvSpPr>
            <p:cNvPr id="2" name="Rounded Rectangle 1"/>
            <p:cNvSpPr/>
            <p:nvPr/>
          </p:nvSpPr>
          <p:spPr>
            <a:xfrm>
              <a:off x="2643292" y="2200467"/>
              <a:ext cx="1786806" cy="159497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22021" y="2364277"/>
              <a:ext cx="76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Input: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00339" y="2733609"/>
              <a:ext cx="136714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/>
                <a:t>Question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/>
                <a:t>Proposal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/>
                <a:t>Survey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39092" y="512429"/>
            <a:ext cx="1028719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Automated Survey/Text Response System</a:t>
            </a:r>
          </a:p>
          <a:p>
            <a:pPr algn="ctr"/>
            <a:r>
              <a:rPr lang="en-US" sz="2400" dirty="0"/>
              <a:t>Decision Support and Business Workflow Support System</a:t>
            </a:r>
          </a:p>
        </p:txBody>
      </p:sp>
      <p:pic>
        <p:nvPicPr>
          <p:cNvPr id="12" name="Picture 11" descr="person1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90" y="2308310"/>
            <a:ext cx="1151548" cy="122576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" idx="3"/>
            <a:endCxn id="7" idx="1"/>
          </p:cNvCxnSpPr>
          <p:nvPr/>
        </p:nvCxnSpPr>
        <p:spPr>
          <a:xfrm>
            <a:off x="4267484" y="2997952"/>
            <a:ext cx="1090668" cy="706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22" idx="1"/>
          </p:cNvCxnSpPr>
          <p:nvPr/>
        </p:nvCxnSpPr>
        <p:spPr>
          <a:xfrm flipV="1">
            <a:off x="7154996" y="2955631"/>
            <a:ext cx="1070220" cy="147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8225216" y="2148403"/>
            <a:ext cx="1796844" cy="1614456"/>
            <a:chOff x="7122421" y="2200467"/>
            <a:chExt cx="1796844" cy="1614456"/>
          </a:xfrm>
        </p:grpSpPr>
        <p:sp>
          <p:nvSpPr>
            <p:cNvPr id="22" name="Rounded Rectangle 21"/>
            <p:cNvSpPr/>
            <p:nvPr/>
          </p:nvSpPr>
          <p:spPr>
            <a:xfrm>
              <a:off x="7122421" y="2200467"/>
              <a:ext cx="1796844" cy="161445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0602" y="2407530"/>
              <a:ext cx="11073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Business</a:t>
              </a:r>
            </a:p>
            <a:p>
              <a:pPr algn="ctr"/>
              <a:r>
                <a:rPr lang="en-US" dirty="0"/>
                <a:t>Process</a:t>
              </a:r>
            </a:p>
            <a:p>
              <a:pPr algn="ctr"/>
              <a:r>
                <a:rPr lang="en-US" dirty="0"/>
                <a:t>and</a:t>
              </a:r>
            </a:p>
            <a:p>
              <a:pPr algn="ctr"/>
              <a:r>
                <a:rPr lang="en-US" dirty="0"/>
                <a:t>Workflow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597888" y="4370699"/>
            <a:ext cx="1627328" cy="1240532"/>
            <a:chOff x="7626193" y="4607689"/>
            <a:chExt cx="1408458" cy="1111091"/>
          </a:xfrm>
        </p:grpSpPr>
        <p:sp>
          <p:nvSpPr>
            <p:cNvPr id="30" name="Magnetic Disk 29"/>
            <p:cNvSpPr/>
            <p:nvPr/>
          </p:nvSpPr>
          <p:spPr>
            <a:xfrm>
              <a:off x="7732520" y="4607689"/>
              <a:ext cx="1210894" cy="1111091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26193" y="5128796"/>
              <a:ext cx="14084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Business Process</a:t>
              </a:r>
            </a:p>
            <a:p>
              <a:pPr algn="ctr"/>
              <a:r>
                <a:rPr lang="en-US" sz="1400" dirty="0"/>
                <a:t>Rules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4870" y="4467795"/>
            <a:ext cx="2185516" cy="932136"/>
            <a:chOff x="4548234" y="4829213"/>
            <a:chExt cx="2484062" cy="1207524"/>
          </a:xfrm>
        </p:grpSpPr>
        <p:sp>
          <p:nvSpPr>
            <p:cNvPr id="33" name="Stored Data 32"/>
            <p:cNvSpPr/>
            <p:nvPr/>
          </p:nvSpPr>
          <p:spPr>
            <a:xfrm>
              <a:off x="4548234" y="4829213"/>
              <a:ext cx="2484062" cy="1207524"/>
            </a:xfrm>
            <a:prstGeom prst="flowChartOnlineStorag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50003" y="4918073"/>
              <a:ext cx="13431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Intelligent Text</a:t>
              </a:r>
            </a:p>
            <a:p>
              <a:pPr algn="ctr"/>
              <a:r>
                <a:rPr lang="en-US" sz="1400" dirty="0"/>
                <a:t>Comprehension</a:t>
              </a:r>
            </a:p>
            <a:p>
              <a:pPr algn="ctr"/>
              <a:r>
                <a:rPr lang="en-US" sz="1400" dirty="0"/>
                <a:t>System</a:t>
              </a:r>
            </a:p>
          </p:txBody>
        </p:sp>
      </p:grpSp>
      <p:cxnSp>
        <p:nvCxnSpPr>
          <p:cNvPr id="37" name="Straight Arrow Connector 36"/>
          <p:cNvCxnSpPr>
            <a:stCxn id="33" idx="0"/>
            <a:endCxn id="4" idx="2"/>
          </p:cNvCxnSpPr>
          <p:nvPr/>
        </p:nvCxnSpPr>
        <p:spPr>
          <a:xfrm flipV="1">
            <a:off x="5197628" y="3777627"/>
            <a:ext cx="1058946" cy="690168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1"/>
            <a:endCxn id="4" idx="2"/>
          </p:cNvCxnSpPr>
          <p:nvPr/>
        </p:nvCxnSpPr>
        <p:spPr>
          <a:xfrm flipH="1" flipV="1">
            <a:off x="6256574" y="3777627"/>
            <a:ext cx="1163696" cy="593072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720929" y="4149875"/>
            <a:ext cx="5271817" cy="1698347"/>
          </a:xfrm>
          <a:prstGeom prst="roundRect">
            <a:avLst/>
          </a:prstGeom>
          <a:noFill/>
          <a:ln w="57150" cmpd="sng">
            <a:solidFill>
              <a:schemeClr val="tx1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5E3D3D-43D4-4E46-B30E-870AA47E6B01}"/>
              </a:ext>
            </a:extLst>
          </p:cNvPr>
          <p:cNvSpPr/>
          <p:nvPr/>
        </p:nvSpPr>
        <p:spPr>
          <a:xfrm>
            <a:off x="6549081" y="1311607"/>
            <a:ext cx="449786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u="sng" cap="none" spc="0" dirty="0">
                <a:ln w="12700">
                  <a:solidFill>
                    <a:schemeClr val="accent5"/>
                  </a:solidFill>
                  <a:prstDash val="solid"/>
                </a:ln>
                <a:effectLst/>
              </a:rPr>
              <a:t>Information is not Knowledge</a:t>
            </a:r>
            <a:br>
              <a:rPr lang="en-US" sz="2400" b="1" u="sng" cap="none" spc="0" dirty="0">
                <a:ln w="12700">
                  <a:solidFill>
                    <a:schemeClr val="accent5"/>
                  </a:solidFill>
                  <a:prstDash val="solid"/>
                </a:ln>
                <a:effectLst/>
              </a:rPr>
            </a:br>
            <a:endParaRPr lang="en-US" sz="2400" b="1" u="sng" cap="none" spc="0" dirty="0">
              <a:ln w="12700">
                <a:solidFill>
                  <a:schemeClr val="accent5"/>
                </a:solidFill>
                <a:prstDash val="solid"/>
              </a:ln>
              <a:effectLst/>
            </a:endParaRPr>
          </a:p>
          <a:p>
            <a:pPr algn="ctr"/>
            <a:r>
              <a:rPr lang="en-US" sz="2400" b="1" u="sng" dirty="0">
                <a:ln w="12700">
                  <a:solidFill>
                    <a:schemeClr val="accent5"/>
                  </a:solidFill>
                  <a:prstDash val="solid"/>
                </a:ln>
              </a:rPr>
              <a:t>Data is not valuable by itself.</a:t>
            </a:r>
          </a:p>
          <a:p>
            <a:pPr algn="ctr"/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</a:endParaRPr>
          </a:p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</a:rPr>
              <a:t>You must understand it and apply it in a productive way.</a:t>
            </a:r>
          </a:p>
          <a:p>
            <a:pPr algn="ctr"/>
            <a:endParaRPr lang="en-US" sz="2400" b="1" cap="none" spc="0" dirty="0">
              <a:ln w="12700">
                <a:solidFill>
                  <a:schemeClr val="accent5"/>
                </a:solidFill>
                <a:prstDash val="solid"/>
              </a:ln>
              <a:effectLst/>
            </a:endParaRPr>
          </a:p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</a:rPr>
              <a:t>Automating the process of understanding and acting on the information received is the Goal</a:t>
            </a:r>
            <a:endParaRPr lang="en-US" sz="2400" b="1" cap="none" spc="0" dirty="0">
              <a:ln w="12700">
                <a:solidFill>
                  <a:schemeClr val="accent5"/>
                </a:solidFill>
                <a:prstDash val="solid"/>
              </a:ln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EE695-1EA5-8549-85A7-0C13D14B1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9" y="963827"/>
            <a:ext cx="3976023" cy="44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3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04 at 9.43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6" y="295365"/>
            <a:ext cx="11435770" cy="60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1117-E551-3B4D-9807-7B379113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3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u="sng" dirty="0"/>
              <a:t>Information is not Valuable, The Application of Information Matters</a:t>
            </a:r>
            <a:br>
              <a:rPr lang="en-US" sz="3200" b="1" u="sng" dirty="0"/>
            </a:br>
            <a:r>
              <a:rPr lang="en-US" sz="2400" b="1" dirty="0"/>
              <a:t>Why is Google, Amazon and Facebook So Valuable ?</a:t>
            </a:r>
            <a:br>
              <a:rPr lang="en-US" sz="2400" b="1" dirty="0"/>
            </a:br>
            <a:r>
              <a:rPr lang="en-US" sz="2400" b="1" dirty="0"/>
              <a:t>Why have companies that make a physical product become less valuable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35C0A-73E5-534E-B433-C815F912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77" y="2237593"/>
            <a:ext cx="1866900" cy="88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77FD6-800B-F24F-B7DC-F01A2525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54" y="4433701"/>
            <a:ext cx="1159414" cy="750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D81AA-8AD2-B54A-9E21-5D40C9D5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126" y="4608570"/>
            <a:ext cx="1065623" cy="5888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DF2714-C419-6B48-B7DF-79DEEBA71DCA}"/>
              </a:ext>
            </a:extLst>
          </p:cNvPr>
          <p:cNvSpPr/>
          <p:nvPr/>
        </p:nvSpPr>
        <p:spPr>
          <a:xfrm>
            <a:off x="3612646" y="3731407"/>
            <a:ext cx="46033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 they Make ?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the materials that they use to build their products ?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they need any physical items, like Wood, Steel, Hammers, Nails,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426751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F686-5900-AD4C-8FEA-5593CB36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4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/>
              <a:t>Intelligent Surveys Can Make A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A5FE1-4B36-204D-955E-84683EF1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0105"/>
            <a:ext cx="2661301" cy="622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33AD7-36CD-C944-8855-F405F4F1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711" y="3689139"/>
            <a:ext cx="4674973" cy="2505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E6EEA-7349-CB43-8524-07F824B6A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877" y="2191041"/>
            <a:ext cx="10033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8F161F-2F95-384D-8C32-10E36EE3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458" y="1812367"/>
            <a:ext cx="3111500" cy="180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0DCCDF-EA09-1840-8E0D-C5481F3A725A}"/>
              </a:ext>
            </a:extLst>
          </p:cNvPr>
          <p:cNvSpPr/>
          <p:nvPr/>
        </p:nvSpPr>
        <p:spPr>
          <a:xfrm>
            <a:off x="8022263" y="6194187"/>
            <a:ext cx="2770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https://www.typeform.com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E24FAD-8160-F14E-8577-7019A4AECBCB}"/>
              </a:ext>
            </a:extLst>
          </p:cNvPr>
          <p:cNvSpPr/>
          <p:nvPr/>
        </p:nvSpPr>
        <p:spPr>
          <a:xfrm>
            <a:off x="8226207" y="1440227"/>
            <a:ext cx="19879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Typeform.com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00D6D4-8C79-7943-B894-82F9B484F2DB}"/>
              </a:ext>
            </a:extLst>
          </p:cNvPr>
          <p:cNvSpPr/>
          <p:nvPr/>
        </p:nvSpPr>
        <p:spPr>
          <a:xfrm>
            <a:off x="718240" y="2318092"/>
            <a:ext cx="4302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www.google.com</a:t>
            </a:r>
            <a:r>
              <a:rPr lang="en-US" sz="2400" b="1" dirty="0"/>
              <a:t>/forms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C88CB5-9482-044A-A962-EBFA4B6D6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40" y="4658795"/>
            <a:ext cx="2435486" cy="826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9BCF78-594C-764A-8755-734A6073C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9985" y="4380488"/>
            <a:ext cx="1590742" cy="9262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A253D6-609F-7C4B-B04E-2BA9C00747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5224" y="3887297"/>
            <a:ext cx="2387600" cy="939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C7F979-6C1C-DB4D-A803-E7E78494EC13}"/>
              </a:ext>
            </a:extLst>
          </p:cNvPr>
          <p:cNvSpPr txBox="1"/>
          <p:nvPr/>
        </p:nvSpPr>
        <p:spPr>
          <a:xfrm>
            <a:off x="492211" y="1671060"/>
            <a:ext cx="5257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Options: - We will focus on </a:t>
            </a:r>
            <a:r>
              <a:rPr lang="en-US" dirty="0" err="1"/>
              <a:t>TypeForm</a:t>
            </a:r>
            <a:r>
              <a:rPr lang="en-US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01FDD4-509D-3F49-9762-0B9ECD0AF9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9985" y="3472065"/>
            <a:ext cx="2661301" cy="753558"/>
          </a:xfrm>
          <a:prstGeom prst="rect">
            <a:avLst/>
          </a:prstGeom>
        </p:spPr>
      </p:pic>
      <p:pic>
        <p:nvPicPr>
          <p:cNvPr id="5" name="Picture 4" descr="Screen Shot 2019-07-04 at 9.38.53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78" y="5342434"/>
            <a:ext cx="1790700" cy="698500"/>
          </a:xfrm>
          <a:prstGeom prst="rect">
            <a:avLst/>
          </a:prstGeom>
        </p:spPr>
      </p:pic>
      <p:pic>
        <p:nvPicPr>
          <p:cNvPr id="6" name="Picture 5" descr="Screen Shot 2019-07-04 at 9.38.07 A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36" y="5245514"/>
            <a:ext cx="2753243" cy="1320048"/>
          </a:xfrm>
          <a:prstGeom prst="rect">
            <a:avLst/>
          </a:prstGeom>
        </p:spPr>
      </p:pic>
      <p:pic>
        <p:nvPicPr>
          <p:cNvPr id="7" name="Picture 6" descr="Screen Shot 2019-07-04 at 9.40.28 A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4" y="5943262"/>
            <a:ext cx="2298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1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6233" y="1735987"/>
            <a:ext cx="934750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i="1" dirty="0">
                <a:latin typeface="American Typewriter"/>
                <a:cs typeface="American Typewriter"/>
              </a:rPr>
              <a:t>Flawed data can guide even the greatest leaders to the wrong conclusions. </a:t>
            </a:r>
          </a:p>
          <a:p>
            <a:endParaRPr lang="en-US" sz="3600" i="1" dirty="0">
              <a:latin typeface="American Typewriter"/>
              <a:cs typeface="American Typewriter"/>
            </a:endParaRPr>
          </a:p>
          <a:p>
            <a:r>
              <a:rPr lang="en-US" sz="3600" i="1" dirty="0">
                <a:latin typeface="American Typewriter"/>
                <a:cs typeface="American Typewriter"/>
              </a:rPr>
              <a:t>When success hangs in the balance, you need to be absolutely sure that you're gathering the right data with the right methods.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516" y="251555"/>
            <a:ext cx="105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What data collect and you collect matters .</a:t>
            </a:r>
          </a:p>
          <a:p>
            <a:pPr algn="ctr"/>
            <a:r>
              <a:rPr lang="en-US" sz="3200" b="1" u="sng" dirty="0"/>
              <a:t>Think about your goal.</a:t>
            </a:r>
          </a:p>
        </p:txBody>
      </p:sp>
    </p:spTree>
    <p:extLst>
      <p:ext uri="{BB962C8B-B14F-4D97-AF65-F5344CB8AC3E}">
        <p14:creationId xmlns:p14="http://schemas.microsoft.com/office/powerpoint/2010/main" val="182505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6930" y="449978"/>
            <a:ext cx="105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What about Security?</a:t>
            </a:r>
          </a:p>
          <a:p>
            <a:pPr algn="ctr"/>
            <a:r>
              <a:rPr lang="en-US" sz="3200" b="1" u="sng" dirty="0"/>
              <a:t>You need to know what is required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121A3-1D18-9645-BC72-00553CF8B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197" y="1602921"/>
            <a:ext cx="2779827" cy="1826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45D61A-8FFF-1741-BA73-C59B7554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071" y="989293"/>
            <a:ext cx="1330577" cy="1372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4CBABB-0FE2-5648-991B-A946949B8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024" y="4343719"/>
            <a:ext cx="3242497" cy="1629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9A3329-1513-E640-8959-644DD24B8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236" y="2524038"/>
            <a:ext cx="2455301" cy="14390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E2AD8-D400-9447-9C49-F112A1570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18" y="1875651"/>
            <a:ext cx="4122057" cy="15533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9257C6-BC5E-EC44-91A4-EEAC40192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87" y="3777455"/>
            <a:ext cx="4122058" cy="23967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7462B-7E46-954D-8E55-32532C89F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157" y="3703148"/>
            <a:ext cx="2897414" cy="25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37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4516" y="251555"/>
            <a:ext cx="105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What about Security?</a:t>
            </a:r>
          </a:p>
          <a:p>
            <a:pPr algn="ctr"/>
            <a:r>
              <a:rPr lang="en-US" sz="3200" b="1" u="sng" dirty="0"/>
              <a:t> How do I ensure my data is Protected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23682-18A3-AC4B-88B5-0B33D4A8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22" y="1640115"/>
            <a:ext cx="6524678" cy="4637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4B72F-4827-E045-AD56-9EAE9BB5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77" y="1640115"/>
            <a:ext cx="4730839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29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E5451-1250-5D4A-AB4A-F09483119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86" y="530397"/>
            <a:ext cx="6271522" cy="57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5D0C-AA21-D74B-B005-2091481F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Zach Lewis – ZALME LLC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80F45-483A-9B4D-8B44-E1C80C84C255}"/>
              </a:ext>
            </a:extLst>
          </p:cNvPr>
          <p:cNvSpPr txBox="1"/>
          <p:nvPr/>
        </p:nvSpPr>
        <p:spPr>
          <a:xfrm>
            <a:off x="1940011" y="1878227"/>
            <a:ext cx="906985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Experienced Professional – 30+yrs, </a:t>
            </a:r>
            <a:br>
              <a:rPr lang="en-US" sz="2400" dirty="0"/>
            </a:br>
            <a:r>
              <a:rPr lang="en-US" sz="1400" dirty="0"/>
              <a:t>IBM, Bell Labs, HP/HPE/</a:t>
            </a:r>
            <a:r>
              <a:rPr lang="en-US" sz="1400" dirty="0" err="1"/>
              <a:t>MicroFocus</a:t>
            </a:r>
            <a:r>
              <a:rPr lang="en-US" sz="1400" dirty="0"/>
              <a:t>, Nationwide Insurance, SAIC, Unisys,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Knowledge Management/Decision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 Consulting/Training – one one one and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Business Marketing/Process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Facebook Developer Circle 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Cyber Security Consultant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More – Web Development, Software Development, System Design, etc..</a:t>
            </a:r>
          </a:p>
        </p:txBody>
      </p:sp>
    </p:spTree>
    <p:extLst>
      <p:ext uri="{BB962C8B-B14F-4D97-AF65-F5344CB8AC3E}">
        <p14:creationId xmlns:p14="http://schemas.microsoft.com/office/powerpoint/2010/main" val="123887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9A12-6E40-E246-A249-D1457BDDDE19}"/>
              </a:ext>
            </a:extLst>
          </p:cNvPr>
          <p:cNvSpPr txBox="1"/>
          <p:nvPr/>
        </p:nvSpPr>
        <p:spPr>
          <a:xfrm>
            <a:off x="1447800" y="361975"/>
            <a:ext cx="892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Simple Sharing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3FD54-602B-9C46-8157-18399080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07" y="992790"/>
            <a:ext cx="8763000" cy="56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3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527DD-711D-AD4C-995D-4BF42503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1006641"/>
            <a:ext cx="7526316" cy="5228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37C7B-649A-FE4F-92FC-7E52AF6BBE7B}"/>
              </a:ext>
            </a:extLst>
          </p:cNvPr>
          <p:cNvSpPr txBox="1"/>
          <p:nvPr/>
        </p:nvSpPr>
        <p:spPr>
          <a:xfrm>
            <a:off x="3219719" y="392034"/>
            <a:ext cx="510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WordPress Plugin</a:t>
            </a:r>
          </a:p>
        </p:txBody>
      </p:sp>
    </p:spTree>
    <p:extLst>
      <p:ext uri="{BB962C8B-B14F-4D97-AF65-F5344CB8AC3E}">
        <p14:creationId xmlns:p14="http://schemas.microsoft.com/office/powerpoint/2010/main" val="307354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748DD-52F8-574B-A78D-0BAFE582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77" y="809717"/>
            <a:ext cx="7466495" cy="5704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2FF82-1BAE-4E4F-A5D7-33EC0758B352}"/>
              </a:ext>
            </a:extLst>
          </p:cNvPr>
          <p:cNvSpPr txBox="1"/>
          <p:nvPr/>
        </p:nvSpPr>
        <p:spPr>
          <a:xfrm>
            <a:off x="3155325" y="343545"/>
            <a:ext cx="510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Copy Embed HTML</a:t>
            </a:r>
          </a:p>
        </p:txBody>
      </p:sp>
    </p:spTree>
    <p:extLst>
      <p:ext uri="{BB962C8B-B14F-4D97-AF65-F5344CB8AC3E}">
        <p14:creationId xmlns:p14="http://schemas.microsoft.com/office/powerpoint/2010/main" val="217471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B1107-6C04-FC4A-A8C3-E0E99E16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09" y="1042044"/>
            <a:ext cx="8027862" cy="5453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9A8A7B-79D5-C845-BFF9-5C10ECF43B86}"/>
              </a:ext>
            </a:extLst>
          </p:cNvPr>
          <p:cNvSpPr txBox="1"/>
          <p:nvPr/>
        </p:nvSpPr>
        <p:spPr>
          <a:xfrm>
            <a:off x="2820474" y="361975"/>
            <a:ext cx="510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WordPress Embed HTML</a:t>
            </a:r>
          </a:p>
        </p:txBody>
      </p:sp>
    </p:spTree>
    <p:extLst>
      <p:ext uri="{BB962C8B-B14F-4D97-AF65-F5344CB8AC3E}">
        <p14:creationId xmlns:p14="http://schemas.microsoft.com/office/powerpoint/2010/main" val="204552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79E24-E50F-454E-9EF1-36ABDD2E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8" y="1119541"/>
            <a:ext cx="11228045" cy="5376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43A9B-473C-8C43-BBB9-615276DBF260}"/>
              </a:ext>
            </a:extLst>
          </p:cNvPr>
          <p:cNvSpPr txBox="1"/>
          <p:nvPr/>
        </p:nvSpPr>
        <p:spPr>
          <a:xfrm>
            <a:off x="746976" y="361975"/>
            <a:ext cx="1085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WordPress Webpage Button from Embedded HTML</a:t>
            </a:r>
          </a:p>
        </p:txBody>
      </p:sp>
    </p:spTree>
    <p:extLst>
      <p:ext uri="{BB962C8B-B14F-4D97-AF65-F5344CB8AC3E}">
        <p14:creationId xmlns:p14="http://schemas.microsoft.com/office/powerpoint/2010/main" val="60757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05A923-A7D1-0045-BB17-A7CDE196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65" y="926757"/>
            <a:ext cx="3861713" cy="5350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73BB91-E65A-944D-8297-3885826D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66" y="1075038"/>
            <a:ext cx="6917702" cy="53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74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4F1A0-F3D2-5D49-9BEE-58A54140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21" y="370703"/>
            <a:ext cx="9882150" cy="57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4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ED7E9-5699-2E4B-AFBC-4E7CD100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50" y="828201"/>
            <a:ext cx="6937797" cy="52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48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6FF0E-28A6-A344-8756-78F3E74F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411" y="818795"/>
            <a:ext cx="8477178" cy="5220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D5CE7E-C8D1-234C-B59B-325BA1A5386C}"/>
              </a:ext>
            </a:extLst>
          </p:cNvPr>
          <p:cNvSpPr txBox="1"/>
          <p:nvPr/>
        </p:nvSpPr>
        <p:spPr>
          <a:xfrm>
            <a:off x="3155325" y="343545"/>
            <a:ext cx="510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37311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6DC49-4E08-3E40-A161-9B718218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777046"/>
            <a:ext cx="9835978" cy="5303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84AFE8-7C85-5C4D-8990-1CE9D4A30457}"/>
              </a:ext>
            </a:extLst>
          </p:cNvPr>
          <p:cNvSpPr txBox="1"/>
          <p:nvPr/>
        </p:nvSpPr>
        <p:spPr>
          <a:xfrm>
            <a:off x="963827" y="343545"/>
            <a:ext cx="983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</a:t>
            </a:r>
            <a:r>
              <a:rPr lang="en-US" sz="2400" b="1" u="sng" dirty="0" err="1"/>
              <a:t>Automate.io</a:t>
            </a:r>
            <a:r>
              <a:rPr lang="en-US" sz="2400" b="1" u="sng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11113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280A-5F52-8C49-AB68-5C71985F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Tell us About Your Self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68B89-CA1D-C446-BEE9-1EE31DD30117}"/>
              </a:ext>
            </a:extLst>
          </p:cNvPr>
          <p:cNvSpPr txBox="1"/>
          <p:nvPr/>
        </p:nvSpPr>
        <p:spPr>
          <a:xfrm>
            <a:off x="2706130" y="1840005"/>
            <a:ext cx="6919784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your Name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Business or Organization do you work with ?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did you come ?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do you expect to learn ?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was your first computer ?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your favorite food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B76FF-9ADD-154E-9E55-25940725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066" y="365125"/>
            <a:ext cx="3659860" cy="117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5FE809-55B8-F44D-87D3-B3BBBA3E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1" y="439979"/>
            <a:ext cx="2075849" cy="11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16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D37D7E-B274-B346-90AE-3E79B32D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66" y="1324575"/>
            <a:ext cx="5435529" cy="3200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2C0FA-917C-8144-92C7-0BEC2BC0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53" y="1430902"/>
            <a:ext cx="5044823" cy="4364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234152-B47F-CF4D-9A88-82396E3D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203" y="3323966"/>
            <a:ext cx="5318624" cy="31015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B3D8C8-1B30-9243-8700-BE82ABF2718E}"/>
              </a:ext>
            </a:extLst>
          </p:cNvPr>
          <p:cNvSpPr/>
          <p:nvPr/>
        </p:nvSpPr>
        <p:spPr>
          <a:xfrm>
            <a:off x="2706474" y="569873"/>
            <a:ext cx="62024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 you can integrate with many other products.</a:t>
            </a:r>
          </a:p>
        </p:txBody>
      </p:sp>
    </p:spTree>
    <p:extLst>
      <p:ext uri="{BB962C8B-B14F-4D97-AF65-F5344CB8AC3E}">
        <p14:creationId xmlns:p14="http://schemas.microsoft.com/office/powerpoint/2010/main" val="4079841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559DC-DBF3-954B-BC03-1CCE91A6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92" y="2215959"/>
            <a:ext cx="10115927" cy="30233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49B8-BA5A-084D-9782-88A6334E2DA4}"/>
              </a:ext>
            </a:extLst>
          </p:cNvPr>
          <p:cNvSpPr/>
          <p:nvPr/>
        </p:nvSpPr>
        <p:spPr>
          <a:xfrm>
            <a:off x="2538936" y="622780"/>
            <a:ext cx="71141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Automate.IO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Automated Bot in 5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minutes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5226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755D8-8213-7D4D-9C43-753FF0E8C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66" y="1495514"/>
            <a:ext cx="7376072" cy="5030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56603A-A3B9-9C4A-A3B8-48942E239C2F}"/>
              </a:ext>
            </a:extLst>
          </p:cNvPr>
          <p:cNvSpPr/>
          <p:nvPr/>
        </p:nvSpPr>
        <p:spPr>
          <a:xfrm>
            <a:off x="2538936" y="516875"/>
            <a:ext cx="7114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Automated Bot in 5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minutes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108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FB659-83C9-CF4D-8669-DAAC1B69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59" y="571500"/>
            <a:ext cx="741288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2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83E8D-1C73-3248-A7AC-D929A8BB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2" y="1776931"/>
            <a:ext cx="10708777" cy="35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3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5BD3D-F5B2-184C-AA9E-7F864713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218"/>
            <a:ext cx="12192000" cy="49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9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BB700-87AD-5948-95A3-E82A16C3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09" y="877660"/>
            <a:ext cx="9225182" cy="51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76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B2E08-34A7-BE43-B88E-39733A22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52" y="1447710"/>
            <a:ext cx="6440300" cy="4924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503F1-6A1A-D844-8D88-E5B839A2592A}"/>
              </a:ext>
            </a:extLst>
          </p:cNvPr>
          <p:cNvSpPr txBox="1"/>
          <p:nvPr/>
        </p:nvSpPr>
        <p:spPr>
          <a:xfrm>
            <a:off x="1861754" y="485354"/>
            <a:ext cx="8028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You can build your own custom Bot and use your own Website.</a:t>
            </a:r>
          </a:p>
        </p:txBody>
      </p:sp>
    </p:spTree>
    <p:extLst>
      <p:ext uri="{BB962C8B-B14F-4D97-AF65-F5344CB8AC3E}">
        <p14:creationId xmlns:p14="http://schemas.microsoft.com/office/powerpoint/2010/main" val="318635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6634B7-197E-974E-9C8E-D811BF2A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46" y="2574422"/>
            <a:ext cx="3453371" cy="1709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5FA48-EB2B-D74A-813C-E4D2BD46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31" y="625557"/>
            <a:ext cx="6160926" cy="56068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BD58D3-5052-E346-AE41-9E63391A4ECE}"/>
              </a:ext>
            </a:extLst>
          </p:cNvPr>
          <p:cNvSpPr/>
          <p:nvPr/>
        </p:nvSpPr>
        <p:spPr>
          <a:xfrm>
            <a:off x="635071" y="1060713"/>
            <a:ext cx="39856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Typeform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webhooks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JSON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667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AC8D2-A96C-C049-8D21-659B5337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1003300"/>
            <a:ext cx="8369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0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93E2-7924-9C4C-A838-FB4C6F90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87" y="4545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The internet changed the World ! </a:t>
            </a:r>
            <a:br>
              <a:rPr lang="en-US" sz="3600" dirty="0"/>
            </a:br>
            <a:r>
              <a:rPr lang="en-US" sz="3600" dirty="0"/>
              <a:t>Too Much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49CB6-EC58-0A49-AEFA-C15B1193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175" y="2002708"/>
            <a:ext cx="4255053" cy="2115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C3846-8D3A-DD49-B0C8-39A89190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418" y="1952688"/>
            <a:ext cx="658518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3E189-64B5-1F46-A6E2-0855AD3F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2" y="1139467"/>
            <a:ext cx="667329" cy="510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E8976-C5BE-074E-B29B-75FA2CF82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026" y="4048529"/>
            <a:ext cx="1866900" cy="88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EBA3C0-FBFC-B047-8A0E-D481F0FD3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883" y="4957913"/>
            <a:ext cx="4569186" cy="1507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44EB40-7D90-DF4E-93B0-06A25B9D8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905" y="2929226"/>
            <a:ext cx="1159414" cy="750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94F95-3ADA-A14F-AAD3-97C8E7B63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5944" y="3266931"/>
            <a:ext cx="1310691" cy="580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79989A-42EC-124F-8D80-FA2BCDEA7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052" y="3299563"/>
            <a:ext cx="833611" cy="6128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1255BC-1935-1A48-BA72-FBE8D1A59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647" y="2030846"/>
            <a:ext cx="1065623" cy="5888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F967F2-7FD2-AC45-BA7F-99FD82AC0B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024" y="4009483"/>
            <a:ext cx="1196691" cy="40332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278447-5761-C24D-86BB-791FC8FB14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0177" y="3266931"/>
            <a:ext cx="1018709" cy="8378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03D412-2A4A-954C-8365-1E20967C96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1470" y="3183260"/>
            <a:ext cx="673812" cy="7504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9400D-78AD-DF4B-8AA4-72280A133F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564" y="5952408"/>
            <a:ext cx="1108844" cy="6048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55FF81B-C3D6-C04E-AD95-F59D37C830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1205" y="1838014"/>
            <a:ext cx="945247" cy="5279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93A8B4-F7A4-9440-889B-EF9CD74B3C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011" y="603180"/>
            <a:ext cx="837449" cy="3397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D11865-5051-724D-B9BA-5C59928A14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37418" y="5025780"/>
            <a:ext cx="828868" cy="6759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6E0EAF-1F03-C548-B8A2-E6D4311788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02771" y="5060812"/>
            <a:ext cx="974042" cy="5357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9FD2B4-1CC7-314A-AFC3-E460DD7F65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25550" y="2813193"/>
            <a:ext cx="795971" cy="35257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DC35627-CF48-CD4C-AC92-93849F447F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8867" y="4552255"/>
            <a:ext cx="1018709" cy="48254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0E9E3A-8C5D-174A-BF73-128493CB0F0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00460" y="4025542"/>
            <a:ext cx="784130" cy="8378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82F71AB-6018-BA43-8023-3A7E76D8CBD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78012" y="4054059"/>
            <a:ext cx="741159" cy="78086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60D1638-569D-054E-A36C-6AC158273A2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03724" y="3460675"/>
            <a:ext cx="819088" cy="75047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18A9C6A-00AE-F948-8FF5-FFAEC8B1C4A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68059" y="5640389"/>
            <a:ext cx="1036403" cy="68851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0A66A2-E826-564B-8424-EE79D085D14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92403" y="2178382"/>
            <a:ext cx="960110" cy="4276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EA491BF-3249-8346-B54C-80E91F2ABF7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78924" y="5765753"/>
            <a:ext cx="1116358" cy="5302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329659-1042-3B46-A424-12E59183BD4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840410" y="3933733"/>
            <a:ext cx="767166" cy="7808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0561CEF-D546-2944-9E92-DC8C011D2D5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39843" y="4395378"/>
            <a:ext cx="980612" cy="47661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257D611-E941-3145-8EC7-AA842F726E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76746" y="1391732"/>
            <a:ext cx="1013359" cy="61803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8C363A3-B9DC-1246-9055-A6787DD4182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1025" y="2803734"/>
            <a:ext cx="690984" cy="37149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31E7887-E53C-AE44-AC91-5550FDFCD45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83565" y="1259298"/>
            <a:ext cx="991896" cy="47913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FAB44F9-123B-BC45-BEC2-EDA8D220E15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36408" y="677129"/>
            <a:ext cx="667329" cy="53631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4AA63C3-0D7D-F645-8C69-70A7F9AA087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83680" y="1711305"/>
            <a:ext cx="1292354" cy="78312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9E8B3C6-963B-9B4B-BDC9-B9BAD766B542}"/>
              </a:ext>
            </a:extLst>
          </p:cNvPr>
          <p:cNvSpPr/>
          <p:nvPr/>
        </p:nvSpPr>
        <p:spPr>
          <a:xfrm>
            <a:off x="2356789" y="5196272"/>
            <a:ext cx="20403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Marc Andreessen</a:t>
            </a:r>
          </a:p>
          <a:p>
            <a:r>
              <a:rPr lang="en-US" sz="1400" dirty="0"/>
              <a:t>Robert Martin McCool</a:t>
            </a:r>
          </a:p>
          <a:p>
            <a:r>
              <a:rPr lang="en-US" sz="1400" dirty="0"/>
              <a:t>James H. Clark</a:t>
            </a:r>
          </a:p>
          <a:p>
            <a:r>
              <a:rPr lang="en-US" sz="1400" dirty="0"/>
              <a:t>James Love Barksdale</a:t>
            </a:r>
          </a:p>
          <a:p>
            <a:r>
              <a:rPr lang="en-US" sz="1400" dirty="0"/>
              <a:t>Al Gore – Sponsored Bill 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8ABD637-3CAA-AF4E-A5BC-2FA35418C52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30770" y="4633683"/>
            <a:ext cx="1855886" cy="10777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9C15FB-9EEB-A54B-B121-09D5A4CFEB8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8954" y="5435531"/>
            <a:ext cx="373169" cy="5518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1DFAF6-7E3A-5346-86EF-E33B6CC1306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14128" y="5471429"/>
            <a:ext cx="529100" cy="559459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9DE49726-3487-3343-AF6C-4BFB37731FF5}"/>
              </a:ext>
            </a:extLst>
          </p:cNvPr>
          <p:cNvGrpSpPr/>
          <p:nvPr/>
        </p:nvGrpSpPr>
        <p:grpSpPr>
          <a:xfrm>
            <a:off x="9610098" y="922045"/>
            <a:ext cx="2062971" cy="789260"/>
            <a:chOff x="4925314" y="4030019"/>
            <a:chExt cx="2351786" cy="1524686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165D992-D5E9-2744-8A02-1794A0F52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4925314" y="4487219"/>
              <a:ext cx="1170686" cy="73488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8F83311-02F9-5246-AD65-516A2D657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184900" y="4030019"/>
              <a:ext cx="1003300" cy="9144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0FA8C04-80B1-B945-A42B-B902D1C9A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096000" y="4614905"/>
              <a:ext cx="1181100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80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1A6E2-77A7-8941-A73C-5ABF10BE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74" y="1171551"/>
            <a:ext cx="8311392" cy="5118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37513-9ED9-094D-9914-4B10227F6F28}"/>
              </a:ext>
            </a:extLst>
          </p:cNvPr>
          <p:cNvSpPr txBox="1"/>
          <p:nvPr/>
        </p:nvSpPr>
        <p:spPr>
          <a:xfrm>
            <a:off x="1203949" y="568134"/>
            <a:ext cx="946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Python Demo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113E9DA-9557-7641-B1EE-79D3402A1339}"/>
              </a:ext>
            </a:extLst>
          </p:cNvPr>
          <p:cNvSpPr/>
          <p:nvPr/>
        </p:nvSpPr>
        <p:spPr>
          <a:xfrm>
            <a:off x="4363452" y="2124635"/>
            <a:ext cx="3301371" cy="1304364"/>
          </a:xfrm>
          <a:prstGeom prst="wedgeEllipseCallout">
            <a:avLst>
              <a:gd name="adj1" fmla="val -53454"/>
              <a:gd name="adj2" fmla="val 11617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My Host with a simple  JSON processor</a:t>
            </a:r>
          </a:p>
        </p:txBody>
      </p:sp>
    </p:spTree>
    <p:extLst>
      <p:ext uri="{BB962C8B-B14F-4D97-AF65-F5344CB8AC3E}">
        <p14:creationId xmlns:p14="http://schemas.microsoft.com/office/powerpoint/2010/main" val="4183891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2A4D07-A37B-6B48-9D38-13E5079F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343" y="1616267"/>
            <a:ext cx="4363314" cy="44886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BF8091-308A-A645-9EB3-D927F5B3146A}"/>
              </a:ext>
            </a:extLst>
          </p:cNvPr>
          <p:cNvSpPr/>
          <p:nvPr/>
        </p:nvSpPr>
        <p:spPr>
          <a:xfrm>
            <a:off x="1149466" y="753036"/>
            <a:ext cx="9439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/>
              <a:t>My Simple </a:t>
            </a:r>
            <a:r>
              <a:rPr lang="en-US" sz="2800" b="1" u="sng" dirty="0" err="1"/>
              <a:t>Typeform</a:t>
            </a:r>
            <a:r>
              <a:rPr lang="en-US" sz="2800" b="1" u="sng" dirty="0"/>
              <a:t> Python Json Processor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6303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4268C-6D5F-9B46-B802-8C462DD5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58" y="966991"/>
            <a:ext cx="5503084" cy="5547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0E664-7C9D-EF41-A539-13E62BCD2B4A}"/>
              </a:ext>
            </a:extLst>
          </p:cNvPr>
          <p:cNvSpPr txBox="1"/>
          <p:nvPr/>
        </p:nvSpPr>
        <p:spPr>
          <a:xfrm>
            <a:off x="1155033" y="343545"/>
            <a:ext cx="946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Python Demo</a:t>
            </a:r>
          </a:p>
        </p:txBody>
      </p:sp>
    </p:spTree>
    <p:extLst>
      <p:ext uri="{BB962C8B-B14F-4D97-AF65-F5344CB8AC3E}">
        <p14:creationId xmlns:p14="http://schemas.microsoft.com/office/powerpoint/2010/main" val="59882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AFF65-6E4C-4246-9E83-BAFA414C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800100"/>
            <a:ext cx="8585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80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426D6-4391-B949-B5A7-AE5766C06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819150"/>
            <a:ext cx="86233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12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64B58-9DEC-FC4D-8D4F-108BD0D1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060450"/>
            <a:ext cx="86106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95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3A2A5-26E0-E94C-8CB6-1F543CF1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40" y="1344705"/>
            <a:ext cx="9368119" cy="4684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20251-47F2-D049-9DEE-5144E59447D5}"/>
              </a:ext>
            </a:extLst>
          </p:cNvPr>
          <p:cNvSpPr txBox="1"/>
          <p:nvPr/>
        </p:nvSpPr>
        <p:spPr>
          <a:xfrm>
            <a:off x="1047457" y="598402"/>
            <a:ext cx="946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Python Demo</a:t>
            </a:r>
          </a:p>
        </p:txBody>
      </p:sp>
    </p:spTree>
    <p:extLst>
      <p:ext uri="{BB962C8B-B14F-4D97-AF65-F5344CB8AC3E}">
        <p14:creationId xmlns:p14="http://schemas.microsoft.com/office/powerpoint/2010/main" val="684009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5C924-4C74-254E-8669-33A91D4E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87" y="1120897"/>
            <a:ext cx="7288307" cy="532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6D2A3A-D865-7E4F-8343-B282CB4B40E6}"/>
              </a:ext>
            </a:extLst>
          </p:cNvPr>
          <p:cNvSpPr txBox="1"/>
          <p:nvPr/>
        </p:nvSpPr>
        <p:spPr>
          <a:xfrm>
            <a:off x="1155033" y="343545"/>
            <a:ext cx="946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Request are stored and can be Resent</a:t>
            </a:r>
          </a:p>
          <a:p>
            <a:pPr algn="ctr"/>
            <a:r>
              <a:rPr lang="en-US" sz="2400" b="1" u="sng" dirty="0"/>
              <a:t>If server is down Demo</a:t>
            </a:r>
          </a:p>
        </p:txBody>
      </p:sp>
    </p:spTree>
    <p:extLst>
      <p:ext uri="{BB962C8B-B14F-4D97-AF65-F5344CB8AC3E}">
        <p14:creationId xmlns:p14="http://schemas.microsoft.com/office/powerpoint/2010/main" val="859749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83E09D-904D-2D44-AF63-916F64B1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52" y="1421028"/>
            <a:ext cx="8484064" cy="4803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B2171-60FA-554B-B5A1-9DDA74E98D44}"/>
              </a:ext>
            </a:extLst>
          </p:cNvPr>
          <p:cNvSpPr txBox="1"/>
          <p:nvPr/>
        </p:nvSpPr>
        <p:spPr>
          <a:xfrm>
            <a:off x="3188044" y="448829"/>
            <a:ext cx="661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Automating Knowledge Management</a:t>
            </a:r>
          </a:p>
        </p:txBody>
      </p:sp>
    </p:spTree>
    <p:extLst>
      <p:ext uri="{BB962C8B-B14F-4D97-AF65-F5344CB8AC3E}">
        <p14:creationId xmlns:p14="http://schemas.microsoft.com/office/powerpoint/2010/main" val="2686714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F378-A98A-7848-A13D-0BD01B7E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u="sng" dirty="0"/>
              <a:t>Potential Benefits Automating Action and 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AF29C-0359-364D-A318-EC1C4A9326B3}"/>
              </a:ext>
            </a:extLst>
          </p:cNvPr>
          <p:cNvSpPr txBox="1"/>
          <p:nvPr/>
        </p:nvSpPr>
        <p:spPr>
          <a:xfrm>
            <a:off x="1056068" y="1690688"/>
            <a:ext cx="10496281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Speed up Response Time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Support more customers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Integrate into an existing system or business process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Share Selected information with external partners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Enhance Collaboration by providing only the information needed to various roles in a business process.  Reduce information overload.</a:t>
            </a:r>
          </a:p>
        </p:txBody>
      </p:sp>
    </p:spTree>
    <p:extLst>
      <p:ext uri="{BB962C8B-B14F-4D97-AF65-F5344CB8AC3E}">
        <p14:creationId xmlns:p14="http://schemas.microsoft.com/office/powerpoint/2010/main" val="141188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E58B6-34E9-5946-8179-158502F8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7" y="1619649"/>
            <a:ext cx="8372828" cy="4162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0906B-8156-E548-B487-9B43D083DBF0}"/>
              </a:ext>
            </a:extLst>
          </p:cNvPr>
          <p:cNvSpPr txBox="1"/>
          <p:nvPr/>
        </p:nvSpPr>
        <p:spPr>
          <a:xfrm>
            <a:off x="809835" y="476041"/>
            <a:ext cx="105723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more Information then we can respond to everyday.</a:t>
            </a:r>
          </a:p>
          <a:p>
            <a:pPr algn="ctr"/>
            <a:r>
              <a:rPr lang="en-US" sz="2400" dirty="0"/>
              <a:t>This includes your customers and business partners.</a:t>
            </a:r>
          </a:p>
        </p:txBody>
      </p:sp>
    </p:spTree>
    <p:extLst>
      <p:ext uri="{BB962C8B-B14F-4D97-AF65-F5344CB8AC3E}">
        <p14:creationId xmlns:p14="http://schemas.microsoft.com/office/powerpoint/2010/main" val="19461988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1C661F-22EA-3349-B332-AA2EF8E6E93D}"/>
              </a:ext>
            </a:extLst>
          </p:cNvPr>
          <p:cNvSpPr/>
          <p:nvPr/>
        </p:nvSpPr>
        <p:spPr>
          <a:xfrm>
            <a:off x="4158485" y="2967335"/>
            <a:ext cx="387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Questions ??</a:t>
            </a:r>
          </a:p>
        </p:txBody>
      </p:sp>
    </p:spTree>
    <p:extLst>
      <p:ext uri="{BB962C8B-B14F-4D97-AF65-F5344CB8AC3E}">
        <p14:creationId xmlns:p14="http://schemas.microsoft.com/office/powerpoint/2010/main" val="292328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F378-A98A-7848-A13D-0BD01B7E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u="sng" dirty="0"/>
              <a:t>Potential Benefits Automating Action and 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AF29C-0359-364D-A318-EC1C4A9326B3}"/>
              </a:ext>
            </a:extLst>
          </p:cNvPr>
          <p:cNvSpPr txBox="1"/>
          <p:nvPr/>
        </p:nvSpPr>
        <p:spPr>
          <a:xfrm>
            <a:off x="1056068" y="1690688"/>
            <a:ext cx="10496281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Speed up Response Time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Support more customers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Integrate into an existing system or business process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Share Selected information with external partners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Enhance Collaboration by providing only the information needed to various roles in a business process.  Reduce information overload.</a:t>
            </a:r>
          </a:p>
        </p:txBody>
      </p:sp>
    </p:spTree>
    <p:extLst>
      <p:ext uri="{BB962C8B-B14F-4D97-AF65-F5344CB8AC3E}">
        <p14:creationId xmlns:p14="http://schemas.microsoft.com/office/powerpoint/2010/main" val="2477358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93E2-7924-9C4C-A838-FB4C6F90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26" y="457200"/>
            <a:ext cx="9306338" cy="17890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u="sng" dirty="0"/>
              <a:t>Question</a:t>
            </a:r>
            <a:r>
              <a:rPr lang="en-US" sz="3600" dirty="0"/>
              <a:t>:  </a:t>
            </a:r>
            <a:br>
              <a:rPr lang="en-US" sz="3600" dirty="0"/>
            </a:br>
            <a:br>
              <a:rPr lang="en-US" sz="3600" dirty="0"/>
            </a:br>
            <a:r>
              <a:rPr lang="en-US" sz="2700" b="1" u="sng" dirty="0"/>
              <a:t>How many of you like to wait for a response to a request or proposal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AE1A2-2D95-5743-8387-CEE91AD7E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41" y="2246243"/>
            <a:ext cx="4314908" cy="2941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8625E-2143-4643-8CCF-6708DEC71697}"/>
              </a:ext>
            </a:extLst>
          </p:cNvPr>
          <p:cNvSpPr/>
          <p:nvPr/>
        </p:nvSpPr>
        <p:spPr>
          <a:xfrm>
            <a:off x="4132901" y="5188226"/>
            <a:ext cx="3644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Still Waiting</a:t>
            </a:r>
          </a:p>
        </p:txBody>
      </p:sp>
    </p:spTree>
    <p:extLst>
      <p:ext uri="{BB962C8B-B14F-4D97-AF65-F5344CB8AC3E}">
        <p14:creationId xmlns:p14="http://schemas.microsoft.com/office/powerpoint/2010/main" val="292320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93E2-7924-9C4C-A838-FB4C6F90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26" y="457200"/>
            <a:ext cx="9306338" cy="17890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u="sng" dirty="0"/>
              <a:t>Question</a:t>
            </a:r>
            <a:r>
              <a:rPr lang="en-US" sz="3600" dirty="0"/>
              <a:t>:  </a:t>
            </a:r>
            <a:br>
              <a:rPr lang="en-US" sz="3600" dirty="0"/>
            </a:br>
            <a:br>
              <a:rPr lang="en-US" sz="3600" dirty="0"/>
            </a:br>
            <a:r>
              <a:rPr lang="en-US" sz="2700" b="1" u="sng" dirty="0"/>
              <a:t>How many times have you had to ask too many follow-up question for a business process or request for information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A63BF-1703-594A-B03A-2FB18BF5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95" y="2435363"/>
            <a:ext cx="61722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04 at 8.38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20" y="1200140"/>
            <a:ext cx="6328748" cy="46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436</Words>
  <Application>Microsoft Macintosh PowerPoint</Application>
  <PresentationFormat>Widescreen</PresentationFormat>
  <Paragraphs>111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American Typewriter</vt:lpstr>
      <vt:lpstr>Arial</vt:lpstr>
      <vt:lpstr>Calibri</vt:lpstr>
      <vt:lpstr>Calibri Light</vt:lpstr>
      <vt:lpstr>Office Theme</vt:lpstr>
      <vt:lpstr>Building Automated Business Workflows</vt:lpstr>
      <vt:lpstr>Zach Lewis – ZALME LLC</vt:lpstr>
      <vt:lpstr>Tell us About Your Self</vt:lpstr>
      <vt:lpstr>The internet changed the World !  Too Much Information</vt:lpstr>
      <vt:lpstr>PowerPoint Presentation</vt:lpstr>
      <vt:lpstr>Potential Benefits Automating Action and Response</vt:lpstr>
      <vt:lpstr>Question:    How many of you like to wait for a response to a request or proposal ?</vt:lpstr>
      <vt:lpstr>Question:    How many times have you had to ask too many follow-up question for a business process or request for information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Information is not Valuable, The Application of Information Matters Why is Google, Amazon and Facebook So Valuable ? Why have companies that make a physical product become less valuable ?</vt:lpstr>
      <vt:lpstr>Intelligent Surveys Can Make A Difference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Benefits Automating Action and Response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Automated Business Workflows with Online Forms and Custom Code. </dc:title>
  <dc:creator>Zachary Lewis</dc:creator>
  <cp:lastModifiedBy>Zachary Lewis</cp:lastModifiedBy>
  <cp:revision>44</cp:revision>
  <cp:lastPrinted>2019-07-10T14:37:59Z</cp:lastPrinted>
  <dcterms:created xsi:type="dcterms:W3CDTF">2019-07-03T12:03:13Z</dcterms:created>
  <dcterms:modified xsi:type="dcterms:W3CDTF">2019-07-10T14:38:06Z</dcterms:modified>
</cp:coreProperties>
</file>